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1468839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1413818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280080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229875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120025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97114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325032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379531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367752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2519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AD3C27E-6584-41ED-9871-8FF0E4F29011}" type="datetimeFigureOut">
              <a:rPr lang="de-DE" smtClean="0"/>
              <a:t>29.01.2018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83A13331-1B88-42DB-913C-A954770572D5}" type="slidenum">
              <a:rPr lang="de-DE" smtClean="0"/>
              <a:t>‹Nr.›</a:t>
            </a:fld>
            <a:endParaRPr lang="de-DE" dirty="0"/>
          </a:p>
        </p:txBody>
      </p:sp>
    </p:spTree>
    <p:extLst>
      <p:ext uri="{BB962C8B-B14F-4D97-AF65-F5344CB8AC3E}">
        <p14:creationId xmlns:p14="http://schemas.microsoft.com/office/powerpoint/2010/main" val="277010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3C27E-6584-41ED-9871-8FF0E4F29011}" type="datetimeFigureOut">
              <a:rPr lang="de-DE" smtClean="0"/>
              <a:t>29.01.2018</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13331-1B88-42DB-913C-A954770572D5}" type="slidenum">
              <a:rPr lang="de-DE" smtClean="0"/>
              <a:t>‹Nr.›</a:t>
            </a:fld>
            <a:endParaRPr lang="de-DE" dirty="0"/>
          </a:p>
        </p:txBody>
      </p:sp>
    </p:spTree>
    <p:extLst>
      <p:ext uri="{BB962C8B-B14F-4D97-AF65-F5344CB8AC3E}">
        <p14:creationId xmlns:p14="http://schemas.microsoft.com/office/powerpoint/2010/main" val="1406575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60649"/>
            <a:ext cx="7776864" cy="720080"/>
          </a:xfrm>
        </p:spPr>
        <p:style>
          <a:lnRef idx="1">
            <a:schemeClr val="dk1"/>
          </a:lnRef>
          <a:fillRef idx="3">
            <a:schemeClr val="dk1"/>
          </a:fillRef>
          <a:effectRef idx="2">
            <a:schemeClr val="dk1"/>
          </a:effectRef>
          <a:fontRef idx="minor">
            <a:schemeClr val="lt1"/>
          </a:fontRef>
        </p:style>
        <p:txBody>
          <a:bodyPr>
            <a:normAutofit fontScale="90000"/>
          </a:bodyPr>
          <a:lstStyle/>
          <a:p>
            <a:r>
              <a:rPr lang="de-DE" dirty="0" smtClean="0">
                <a:solidFill>
                  <a:srgbClr val="C00000"/>
                </a:solidFill>
                <a:effectLst>
                  <a:outerShdw blurRad="38100" dist="38100" dir="2700000" algn="tl">
                    <a:srgbClr val="000000">
                      <a:alpha val="43137"/>
                    </a:srgbClr>
                  </a:outerShdw>
                </a:effectLst>
                <a:latin typeface="Bernard MT Condensed" pitchFamily="18" charset="0"/>
              </a:rPr>
              <a:t>Der Cola-Test</a:t>
            </a:r>
            <a:endParaRPr lang="de-DE" dirty="0">
              <a:solidFill>
                <a:srgbClr val="C00000"/>
              </a:solidFill>
              <a:effectLst>
                <a:outerShdw blurRad="38100" dist="38100" dir="2700000" algn="tl">
                  <a:srgbClr val="000000">
                    <a:alpha val="43137"/>
                  </a:srgbClr>
                </a:outerShdw>
              </a:effectLst>
              <a:latin typeface="Bernard MT Condensed" pitchFamily="18" charset="0"/>
            </a:endParaRPr>
          </a:p>
        </p:txBody>
      </p:sp>
      <p:pic>
        <p:nvPicPr>
          <p:cNvPr id="1026" name="Picture 2" descr="E:\Schule\Präsentationen\Cola Foto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1412776"/>
            <a:ext cx="4684974" cy="4683437"/>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p:nvSpPr>
        <p:spPr>
          <a:xfrm>
            <a:off x="683568" y="1412776"/>
            <a:ext cx="2808312" cy="3139321"/>
          </a:xfrm>
          <a:prstGeom prst="rect">
            <a:avLst/>
          </a:prstGeom>
          <a:noFill/>
        </p:spPr>
        <p:txBody>
          <a:bodyPr wrap="square" rtlCol="0">
            <a:spAutoFit/>
          </a:bodyPr>
          <a:lstStyle/>
          <a:p>
            <a:r>
              <a:rPr lang="de-DE" b="1" dirty="0" smtClean="0">
                <a:latin typeface="Cambria Math" pitchFamily="18" charset="0"/>
                <a:ea typeface="Cambria Math" pitchFamily="18" charset="0"/>
              </a:rPr>
              <a:t>Cola ist  ja generell nicht Gesund und man sollte es in Maßen genießen. Das konnten wir im Test bedauerlicherweise nicht befolgen und mussten große Mengen zu uns nehmen. In diesem Test haben wir verschiedene Colas in bestimmten Kategorien verglichen.</a:t>
            </a:r>
            <a:endParaRPr lang="de-DE" b="1" dirty="0">
              <a:latin typeface="Cambria Math" pitchFamily="18" charset="0"/>
              <a:ea typeface="Cambria Math" pitchFamily="18" charset="0"/>
            </a:endParaRPr>
          </a:p>
        </p:txBody>
      </p:sp>
    </p:spTree>
    <p:extLst>
      <p:ext uri="{BB962C8B-B14F-4D97-AF65-F5344CB8AC3E}">
        <p14:creationId xmlns:p14="http://schemas.microsoft.com/office/powerpoint/2010/main" val="330172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967677030"/>
              </p:ext>
            </p:extLst>
          </p:nvPr>
        </p:nvGraphicFramePr>
        <p:xfrm>
          <a:off x="107507" y="1052739"/>
          <a:ext cx="8888558" cy="3528388"/>
        </p:xfrm>
        <a:graphic>
          <a:graphicData uri="http://schemas.openxmlformats.org/drawingml/2006/table">
            <a:tbl>
              <a:tblPr>
                <a:tableStyleId>{5DA37D80-6434-44D0-A028-1B22A696006F}</a:tableStyleId>
              </a:tblPr>
              <a:tblGrid>
                <a:gridCol w="2583502"/>
                <a:gridCol w="788132"/>
                <a:gridCol w="788132"/>
                <a:gridCol w="788132"/>
                <a:gridCol w="788132"/>
                <a:gridCol w="788132"/>
                <a:gridCol w="859966"/>
                <a:gridCol w="716298"/>
                <a:gridCol w="788132"/>
              </a:tblGrid>
              <a:tr h="512481">
                <a:tc>
                  <a:txBody>
                    <a:bodyPr/>
                    <a:lstStyle/>
                    <a:p>
                      <a:pPr algn="ctr" fontAlgn="b"/>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Penny Cola</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Dr. Pepper</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Coca Cola</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Fritz-Cola</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Freeway </a:t>
                      </a:r>
                      <a:r>
                        <a:rPr lang="de-DE" sz="1200" b="1" u="none" strike="noStrike" dirty="0" smtClean="0">
                          <a:effectLst/>
                          <a:latin typeface="Cambria Math" pitchFamily="18" charset="0"/>
                          <a:ea typeface="Cambria Math" pitchFamily="18" charset="0"/>
                        </a:rPr>
                        <a:t>Cola (LIDL)</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ja! </a:t>
                      </a:r>
                      <a:r>
                        <a:rPr lang="de-DE" sz="1200" b="1" u="none" strike="noStrike" dirty="0" smtClean="0">
                          <a:effectLst/>
                          <a:latin typeface="Cambria Math" pitchFamily="18" charset="0"/>
                          <a:ea typeface="Cambria Math" pitchFamily="18" charset="0"/>
                        </a:rPr>
                        <a:t>Cola (REWE)</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Pepsi </a:t>
                      </a:r>
                      <a:r>
                        <a:rPr lang="de-DE" sz="1200" b="1" u="none" strike="noStrike" dirty="0">
                          <a:effectLst/>
                          <a:latin typeface="Cambria Math" pitchFamily="18" charset="0"/>
                          <a:ea typeface="Cambria Math" pitchFamily="18" charset="0"/>
                        </a:rPr>
                        <a:t>Cola</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Afri Cola</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62744">
                <a:tc>
                  <a:txBody>
                    <a:bodyPr/>
                    <a:lstStyle/>
                    <a:p>
                      <a:pPr algn="ctr" fontAlgn="b"/>
                      <a:r>
                        <a:rPr lang="de-DE" sz="1200" b="1" u="none" strike="noStrike" dirty="0" smtClean="0">
                          <a:effectLst/>
                          <a:latin typeface="Cambria Math" pitchFamily="18" charset="0"/>
                          <a:ea typeface="Cambria Math" pitchFamily="18" charset="0"/>
                        </a:rPr>
                        <a:t>Design (1-6)</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3</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3,5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1,5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3</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262744">
                <a:tc>
                  <a:txBody>
                    <a:bodyPr/>
                    <a:lstStyle/>
                    <a:p>
                      <a:pPr algn="ctr" fontAlgn="b"/>
                      <a:r>
                        <a:rPr lang="de-DE" sz="1200" b="1" u="none" strike="noStrike" dirty="0" smtClean="0">
                          <a:effectLst/>
                          <a:latin typeface="Cambria Math" pitchFamily="18" charset="0"/>
                          <a:ea typeface="Cambria Math" pitchFamily="18" charset="0"/>
                        </a:rPr>
                        <a:t>Geschmack (1-6)</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3,25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4,25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3,75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3</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262744">
                <a:tc>
                  <a:txBody>
                    <a:bodyPr/>
                    <a:lstStyle/>
                    <a:p>
                      <a:pPr algn="ctr" fontAlgn="b"/>
                      <a:r>
                        <a:rPr lang="de-DE" sz="1200" b="1" u="none" strike="noStrike" dirty="0" smtClean="0">
                          <a:effectLst/>
                          <a:latin typeface="Cambria Math" pitchFamily="18" charset="0"/>
                          <a:ea typeface="Cambria Math" pitchFamily="18" charset="0"/>
                        </a:rPr>
                        <a:t>PH-Wert (0-14)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2,54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2,67</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2,46</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2,23</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2,40</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2,52</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2,41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2,65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298935">
                <a:tc>
                  <a:txBody>
                    <a:bodyPr/>
                    <a:lstStyle/>
                    <a:p>
                      <a:pPr algn="ctr" fontAlgn="b"/>
                      <a:r>
                        <a:rPr lang="de-DE" sz="1200" b="1" u="none" strike="noStrike" dirty="0">
                          <a:effectLst/>
                          <a:latin typeface="Cambria Math" pitchFamily="18" charset="0"/>
                          <a:ea typeface="Cambria Math" pitchFamily="18" charset="0"/>
                        </a:rPr>
                        <a:t>Preis pro Liter (zzgl. 0.25 € Pfand</a:t>
                      </a:r>
                      <a:r>
                        <a:rPr lang="de-DE" sz="1200" b="1" u="none" strike="noStrike" dirty="0" smtClean="0">
                          <a:effectLst/>
                          <a:latin typeface="Cambria Math" pitchFamily="18" charset="0"/>
                          <a:ea typeface="Cambria Math" pitchFamily="18" charset="0"/>
                        </a:rPr>
                        <a: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0.26 </a:t>
                      </a:r>
                      <a:r>
                        <a:rPr lang="de-DE" sz="1200" b="1" u="none" strike="noStrike" dirty="0" smtClean="0">
                          <a:effectLst/>
                          <a:latin typeface="Cambria Math" pitchFamily="18" charset="0"/>
                          <a:ea typeface="Cambria Math" pitchFamily="18" charset="0"/>
                        </a:rPr>
                        <a: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1.59 </a:t>
                      </a:r>
                      <a:r>
                        <a:rPr lang="de-DE" sz="1200" b="1" u="none" strike="noStrike" dirty="0" smtClean="0">
                          <a:effectLst/>
                          <a:latin typeface="Cambria Math" pitchFamily="18" charset="0"/>
                          <a:ea typeface="Cambria Math" pitchFamily="18" charset="0"/>
                        </a:rPr>
                        <a: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0.99 </a:t>
                      </a:r>
                      <a:r>
                        <a:rPr lang="de-DE" sz="1200" b="1" u="none" strike="noStrike" dirty="0" smtClean="0">
                          <a:effectLst/>
                          <a:latin typeface="Cambria Math" pitchFamily="18" charset="0"/>
                          <a:ea typeface="Cambria Math" pitchFamily="18" charset="0"/>
                        </a:rPr>
                        <a: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8ct+ 2.70€</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0.29 </a:t>
                      </a:r>
                      <a:r>
                        <a:rPr lang="de-DE" sz="1200" b="1" u="none" strike="noStrike" dirty="0" smtClean="0">
                          <a:effectLst/>
                          <a:latin typeface="Cambria Math" pitchFamily="18" charset="0"/>
                          <a:ea typeface="Cambria Math" pitchFamily="18" charset="0"/>
                        </a:rPr>
                        <a: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0.26 </a:t>
                      </a:r>
                      <a:r>
                        <a:rPr lang="de-DE" sz="1200" b="1" u="none" strike="noStrike" dirty="0" smtClean="0">
                          <a:effectLst/>
                          <a:latin typeface="Cambria Math" pitchFamily="18" charset="0"/>
                          <a:ea typeface="Cambria Math" pitchFamily="18" charset="0"/>
                        </a:rPr>
                        <a: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0.63 </a:t>
                      </a:r>
                      <a:r>
                        <a:rPr lang="de-DE" sz="1200" b="1" u="none" strike="noStrike" dirty="0" smtClean="0">
                          <a:effectLst/>
                          <a:latin typeface="Cambria Math" pitchFamily="18" charset="0"/>
                          <a:ea typeface="Cambria Math" pitchFamily="18" charset="0"/>
                        </a:rPr>
                        <a: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0.99</a:t>
                      </a:r>
                      <a:r>
                        <a:rPr lang="de-DE" sz="1200" b="1" i="0" u="none" strike="noStrike" baseline="0" dirty="0" smtClean="0">
                          <a:solidFill>
                            <a:srgbClr val="000000"/>
                          </a:solidFill>
                          <a:effectLst/>
                          <a:latin typeface="Cambria Math" pitchFamily="18" charset="0"/>
                          <a:ea typeface="Cambria Math" pitchFamily="18" charset="0"/>
                        </a:rPr>
                        <a:t> €</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262744">
                <a:tc>
                  <a:txBody>
                    <a:bodyPr/>
                    <a:lstStyle/>
                    <a:p>
                      <a:pPr algn="ctr" fontAlgn="b"/>
                      <a:r>
                        <a:rPr lang="de-DE" sz="1200" b="1" u="none" strike="noStrike" dirty="0">
                          <a:effectLst/>
                          <a:latin typeface="Cambria Math" pitchFamily="18" charset="0"/>
                          <a:ea typeface="Cambria Math" pitchFamily="18" charset="0"/>
                        </a:rPr>
                        <a:t>Zuckeranteil pro 200ml in Gramm</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19 (2)</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13,6 </a:t>
                      </a:r>
                      <a:r>
                        <a:rPr lang="de-DE" sz="1200" b="1" u="none" strike="noStrike" dirty="0" smtClean="0">
                          <a:effectLst/>
                          <a:latin typeface="Cambria Math" pitchFamily="18" charset="0"/>
                          <a:ea typeface="Cambria Math" pitchFamily="18" charset="0"/>
                        </a:rPr>
                        <a:t>(1)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21,2 (3)</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22 (3,5)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20,4 (4)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19 (2)</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a:effectLst/>
                          <a:latin typeface="Cambria Math" pitchFamily="18" charset="0"/>
                          <a:ea typeface="Cambria Math" pitchFamily="18" charset="0"/>
                        </a:rPr>
                        <a:t>21,4 (3)</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22</a:t>
                      </a:r>
                      <a:r>
                        <a:rPr lang="de-DE" sz="1200" b="1" i="0" u="none" strike="noStrike" baseline="0" dirty="0" smtClean="0">
                          <a:solidFill>
                            <a:srgbClr val="000000"/>
                          </a:solidFill>
                          <a:effectLst/>
                          <a:latin typeface="Cambria Math" pitchFamily="18" charset="0"/>
                          <a:ea typeface="Cambria Math" pitchFamily="18" charset="0"/>
                        </a:rPr>
                        <a:t> (4)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262744">
                <a:tc>
                  <a:txBody>
                    <a:bodyPr/>
                    <a:lstStyle/>
                    <a:p>
                      <a:pPr algn="ctr" fontAlgn="b"/>
                      <a:r>
                        <a:rPr lang="de-DE" sz="1200" b="1" u="none" strike="noStrike" dirty="0" smtClean="0">
                          <a:effectLst/>
                          <a:latin typeface="Cambria Math" pitchFamily="18" charset="0"/>
                          <a:ea typeface="Cambria Math" pitchFamily="18" charset="0"/>
                        </a:rPr>
                        <a:t>Süßstoff</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NEIN(1)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JA (6)</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NEIN(1)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NEIN(1)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NEIN(1)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NEIN(1)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u="none" strike="noStrike" dirty="0" smtClean="0">
                          <a:effectLst/>
                          <a:latin typeface="Cambria Math" pitchFamily="18" charset="0"/>
                          <a:ea typeface="Cambria Math" pitchFamily="18" charset="0"/>
                        </a:rPr>
                        <a:t>NEIN(1)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NEIN(1)</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931510">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Fleischzersetzung</a:t>
                      </a:r>
                      <a:r>
                        <a:rPr lang="de-DE" sz="1200" b="1" i="0" u="none" strike="noStrike" baseline="0" dirty="0" smtClean="0">
                          <a:solidFill>
                            <a:srgbClr val="000000"/>
                          </a:solidFill>
                          <a:effectLst/>
                          <a:latin typeface="Cambria Math" pitchFamily="18" charset="0"/>
                          <a:ea typeface="Cambria Math" pitchFamily="18" charset="0"/>
                        </a:rPr>
                        <a:t> (Zustand nach 72h)</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Braun</a:t>
                      </a:r>
                      <a:r>
                        <a:rPr lang="de-DE" sz="1200" b="1" i="0" u="none" strike="noStrike" baseline="0" dirty="0" smtClean="0">
                          <a:solidFill>
                            <a:srgbClr val="000000"/>
                          </a:solidFill>
                          <a:effectLst/>
                          <a:latin typeface="Cambria Math" pitchFamily="18" charset="0"/>
                          <a:ea typeface="Cambria Math" pitchFamily="18" charset="0"/>
                        </a:rPr>
                        <a:t> gefärbt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nichts</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Braun</a:t>
                      </a:r>
                      <a:r>
                        <a:rPr lang="de-DE" sz="1200" b="1" i="0" u="none" strike="noStrike" baseline="0" dirty="0" smtClean="0">
                          <a:solidFill>
                            <a:srgbClr val="000000"/>
                          </a:solidFill>
                          <a:effectLst/>
                          <a:latin typeface="Cambria Math" pitchFamily="18" charset="0"/>
                          <a:ea typeface="Cambria Math" pitchFamily="18" charset="0"/>
                        </a:rPr>
                        <a:t> gefärbt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Fett</a:t>
                      </a:r>
                      <a:r>
                        <a:rPr lang="de-DE" sz="1200" b="1" i="0" u="none" strike="noStrike" baseline="0" dirty="0" smtClean="0">
                          <a:solidFill>
                            <a:srgbClr val="000000"/>
                          </a:solidFill>
                          <a:effectLst/>
                          <a:latin typeface="Cambria Math" pitchFamily="18" charset="0"/>
                          <a:ea typeface="Cambria Math" pitchFamily="18" charset="0"/>
                        </a:rPr>
                        <a:t> zersetzt sich</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Einseitig</a:t>
                      </a:r>
                      <a:r>
                        <a:rPr lang="de-DE" sz="1200" b="1" i="0" u="none" strike="noStrike" baseline="0" dirty="0" smtClean="0">
                          <a:solidFill>
                            <a:srgbClr val="000000"/>
                          </a:solidFill>
                          <a:effectLst/>
                          <a:latin typeface="Cambria Math" pitchFamily="18" charset="0"/>
                          <a:ea typeface="Cambria Math" pitchFamily="18" charset="0"/>
                        </a:rPr>
                        <a:t> Braun gefärbt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Schimmel-bildung</a:t>
                      </a:r>
                      <a:r>
                        <a:rPr lang="de-DE" sz="1200" b="1" i="0" u="none" strike="noStrike" baseline="0" dirty="0" smtClean="0">
                          <a:solidFill>
                            <a:srgbClr val="000000"/>
                          </a:solidFill>
                          <a:effectLst/>
                          <a:latin typeface="Cambria Math" pitchFamily="18" charset="0"/>
                          <a:ea typeface="Cambria Math" pitchFamily="18" charset="0"/>
                        </a:rPr>
                        <a:t> und Fett zersetzt sich</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Braun gefärbt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Einseitig Braun gefärbt</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471742">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Durschnitt</a:t>
                      </a:r>
                      <a:r>
                        <a:rPr lang="de-DE" sz="1200" b="1" i="0" u="none" strike="noStrike" baseline="0" dirty="0" smtClean="0">
                          <a:solidFill>
                            <a:srgbClr val="000000"/>
                          </a:solidFill>
                          <a:effectLst/>
                          <a:latin typeface="Cambria Math" pitchFamily="18" charset="0"/>
                          <a:ea typeface="Cambria Math" pitchFamily="18" charset="0"/>
                        </a:rPr>
                        <a:t>snote aus Design, Geschmack, </a:t>
                      </a:r>
                      <a:r>
                        <a:rPr lang="de-DE" sz="1200" b="1" i="0" u="none" strike="noStrike" baseline="0" dirty="0" smtClean="0">
                          <a:solidFill>
                            <a:srgbClr val="000000"/>
                          </a:solidFill>
                          <a:effectLst/>
                          <a:latin typeface="Cambria Math" pitchFamily="18" charset="0"/>
                          <a:ea typeface="Cambria Math" pitchFamily="18" charset="0"/>
                        </a:rPr>
                        <a:t>Zuckeranteil </a:t>
                      </a:r>
                      <a:r>
                        <a:rPr lang="de-DE" sz="1200" b="1" i="0" u="none" strike="noStrike" baseline="0" dirty="0" smtClean="0">
                          <a:solidFill>
                            <a:srgbClr val="000000"/>
                          </a:solidFill>
                          <a:effectLst/>
                          <a:latin typeface="Cambria Math" pitchFamily="18" charset="0"/>
                          <a:ea typeface="Cambria Math" pitchFamily="18" charset="0"/>
                        </a:rPr>
                        <a:t>und Süßstoff</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L w="381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2,3</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3,7</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2,6</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3,4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2,8</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2,4</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fontAlgn="b"/>
                      <a:r>
                        <a:rPr lang="de-DE" sz="1200" b="1" i="0" u="none" strike="noStrike" dirty="0" smtClean="0">
                          <a:solidFill>
                            <a:srgbClr val="000000"/>
                          </a:solidFill>
                          <a:effectLst/>
                          <a:latin typeface="Cambria Math" pitchFamily="18" charset="0"/>
                          <a:ea typeface="Cambria Math" pitchFamily="18" charset="0"/>
                        </a:rPr>
                        <a:t>2,5</a:t>
                      </a:r>
                      <a:endParaRPr lang="de-DE" sz="1200" b="1" i="0" u="none" strike="noStrike" dirty="0">
                        <a:solidFill>
                          <a:srgbClr val="000000"/>
                        </a:solidFill>
                        <a:effectLst/>
                        <a:latin typeface="Cambria Math" pitchFamily="18" charset="0"/>
                        <a:ea typeface="Cambria Math" pitchFamily="18" charset="0"/>
                      </a:endParaRPr>
                    </a:p>
                  </a:txBody>
                  <a:tcPr marL="9525" marR="9525" marT="9525" marB="0" anchor="ctr">
                    <a:lnR w="381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bl>
          </a:graphicData>
        </a:graphic>
      </p:graphicFrame>
      <p:sp>
        <p:nvSpPr>
          <p:cNvPr id="8" name="Textfeld 7"/>
          <p:cNvSpPr txBox="1"/>
          <p:nvPr/>
        </p:nvSpPr>
        <p:spPr>
          <a:xfrm>
            <a:off x="467544" y="404664"/>
            <a:ext cx="8136904" cy="46166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de-DE" sz="2400" dirty="0" smtClean="0">
                <a:solidFill>
                  <a:srgbClr val="C00000"/>
                </a:solidFill>
                <a:latin typeface="Bernard MT Condensed" pitchFamily="18" charset="0"/>
              </a:rPr>
              <a:t>Vergleiche</a:t>
            </a:r>
            <a:endParaRPr lang="de-DE" sz="2400" dirty="0">
              <a:solidFill>
                <a:srgbClr val="C00000"/>
              </a:solidFill>
              <a:latin typeface="Bernard MT Condensed" pitchFamily="18" charset="0"/>
            </a:endParaRPr>
          </a:p>
        </p:txBody>
      </p:sp>
      <p:pic>
        <p:nvPicPr>
          <p:cNvPr id="1026" name="Picture 2" descr="E:\Schule\Präsentationen\PH-Wert Messgerä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28" y="4695001"/>
            <a:ext cx="2767880" cy="20759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7" name="Picture 3" descr="E:\Schule\Präsentationen\Schinken in der Col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8184" y="4695001"/>
            <a:ext cx="2767880" cy="20759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Pfeil nach links 4"/>
          <p:cNvSpPr/>
          <p:nvPr/>
        </p:nvSpPr>
        <p:spPr>
          <a:xfrm>
            <a:off x="2875384" y="4797152"/>
            <a:ext cx="648072" cy="288032"/>
          </a:xfrm>
          <a:prstGeom prst="lef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de-DE"/>
          </a:p>
        </p:txBody>
      </p:sp>
      <p:sp>
        <p:nvSpPr>
          <p:cNvPr id="6" name="Textfeld 5"/>
          <p:cNvSpPr txBox="1"/>
          <p:nvPr/>
        </p:nvSpPr>
        <p:spPr>
          <a:xfrm>
            <a:off x="3627512" y="4756502"/>
            <a:ext cx="2376264" cy="369332"/>
          </a:xfrm>
          <a:prstGeom prst="rect">
            <a:avLst/>
          </a:prstGeom>
          <a:noFill/>
        </p:spPr>
        <p:txBody>
          <a:bodyPr wrap="square" rtlCol="0">
            <a:spAutoFit/>
          </a:bodyPr>
          <a:lstStyle/>
          <a:p>
            <a:r>
              <a:rPr lang="de-DE" b="1" dirty="0" smtClean="0">
                <a:latin typeface="Cambria Math" pitchFamily="18" charset="0"/>
                <a:ea typeface="Cambria Math" pitchFamily="18" charset="0"/>
              </a:rPr>
              <a:t>PH-Wert Messer</a:t>
            </a:r>
            <a:endParaRPr lang="de-DE" b="1" dirty="0">
              <a:latin typeface="Cambria Math" pitchFamily="18" charset="0"/>
              <a:ea typeface="Cambria Math" pitchFamily="18" charset="0"/>
            </a:endParaRPr>
          </a:p>
        </p:txBody>
      </p:sp>
      <p:sp>
        <p:nvSpPr>
          <p:cNvPr id="11" name="Pfeil nach links 10"/>
          <p:cNvSpPr/>
          <p:nvPr/>
        </p:nvSpPr>
        <p:spPr>
          <a:xfrm rot="10800000">
            <a:off x="5508104" y="6093296"/>
            <a:ext cx="648072" cy="288032"/>
          </a:xfrm>
          <a:prstGeom prst="lef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de-DE"/>
          </a:p>
        </p:txBody>
      </p:sp>
      <p:sp>
        <p:nvSpPr>
          <p:cNvPr id="9" name="Rechteck 8"/>
          <p:cNvSpPr/>
          <p:nvPr/>
        </p:nvSpPr>
        <p:spPr>
          <a:xfrm>
            <a:off x="3001583" y="6052646"/>
            <a:ext cx="2434513" cy="369332"/>
          </a:xfrm>
          <a:prstGeom prst="rect">
            <a:avLst/>
          </a:prstGeom>
        </p:spPr>
        <p:txBody>
          <a:bodyPr wrap="none">
            <a:spAutoFit/>
          </a:bodyPr>
          <a:lstStyle/>
          <a:p>
            <a:r>
              <a:rPr lang="de-DE" b="1" dirty="0" smtClean="0">
                <a:latin typeface="Cambria Math" pitchFamily="18" charset="0"/>
                <a:ea typeface="Cambria Math" pitchFamily="18" charset="0"/>
              </a:rPr>
              <a:t>Schinken in der ja! Cola</a:t>
            </a:r>
            <a:endParaRPr lang="de-DE" b="1" dirty="0">
              <a:latin typeface="Cambria Math" pitchFamily="18" charset="0"/>
              <a:ea typeface="Cambria Math" pitchFamily="18" charset="0"/>
            </a:endParaRPr>
          </a:p>
        </p:txBody>
      </p:sp>
    </p:spTree>
    <p:extLst>
      <p:ext uri="{BB962C8B-B14F-4D97-AF65-F5344CB8AC3E}">
        <p14:creationId xmlns:p14="http://schemas.microsoft.com/office/powerpoint/2010/main" val="4030848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Bildschirmpräsentation (4:3)</PresentationFormat>
  <Paragraphs>85</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Der Cola-Test</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Cola-Test</dc:title>
  <dc:creator>Xaver Wiebke</dc:creator>
  <cp:lastModifiedBy>Xaver Wiebke</cp:lastModifiedBy>
  <cp:revision>24</cp:revision>
  <dcterms:created xsi:type="dcterms:W3CDTF">2018-01-08T16:14:52Z</dcterms:created>
  <dcterms:modified xsi:type="dcterms:W3CDTF">2018-01-29T17:53:07Z</dcterms:modified>
</cp:coreProperties>
</file>